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handoutMasterIdLst>
    <p:handoutMasterId r:id="rId13"/>
  </p:handoutMasterIdLst>
  <p:sldIdLst>
    <p:sldId id="258" r:id="rId3"/>
    <p:sldId id="264" r:id="rId4"/>
    <p:sldId id="266" r:id="rId5"/>
    <p:sldId id="267" r:id="rId6"/>
    <p:sldId id="273" r:id="rId7"/>
    <p:sldId id="268" r:id="rId8"/>
    <p:sldId id="272" r:id="rId9"/>
    <p:sldId id="271" r:id="rId10"/>
    <p:sldId id="269" r:id="rId11"/>
    <p:sldId id="274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 notebook" initials="hn" lastIdx="1" clrIdx="0">
    <p:extLst>
      <p:ext uri="{19B8F6BF-5375-455C-9EA6-DF929625EA0E}">
        <p15:presenceInfo xmlns="" xmlns:p15="http://schemas.microsoft.com/office/powerpoint/2012/main" userId="073ee3d3f73702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9E54"/>
    <a:srgbClr val="E9051B"/>
    <a:srgbClr val="0052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491" autoAdjust="0"/>
    <p:restoredTop sz="94695" autoAdjust="0"/>
  </p:normalViewPr>
  <p:slideViewPr>
    <p:cSldViewPr>
      <p:cViewPr varScale="1">
        <p:scale>
          <a:sx n="67" d="100"/>
          <a:sy n="67" d="100"/>
        </p:scale>
        <p:origin x="-91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EC2F5-9CE2-462E-82B3-43517287672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A8F56-FCF8-4ECA-842C-20F0E1062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8315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C79E54"/>
                </a:solidFill>
                <a:latin typeface="Myriad Pro Ligh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>
                <a:solidFill>
                  <a:srgbClr val="0052A1"/>
                </a:solidFill>
                <a:latin typeface="Myriad Pro Light"/>
              </a:defRPr>
            </a:lvl1pPr>
            <a:lvl2pPr algn="l">
              <a:buNone/>
              <a:defRPr sz="2800">
                <a:solidFill>
                  <a:srgbClr val="E9051B"/>
                </a:solidFill>
                <a:latin typeface="Myriad Pro Light"/>
              </a:defRPr>
            </a:lvl2pPr>
            <a:lvl3pPr algn="l">
              <a:buNone/>
              <a:defRPr sz="2400">
                <a:latin typeface="Myriad Pro Light"/>
              </a:defRPr>
            </a:lvl3pPr>
            <a:lvl4pPr algn="l">
              <a:defRPr>
                <a:latin typeface="Myriad Pro Light"/>
              </a:defRPr>
            </a:lvl4pPr>
            <a:lvl5pPr algn="l">
              <a:defRPr>
                <a:latin typeface="Myriad Pro Light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br-1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3757613" cy="2197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79E5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>
          <a:solidFill>
            <a:srgbClr val="C79E54"/>
          </a:solidFill>
          <a:latin typeface="Myriad Pro Ligh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>
          <a:solidFill>
            <a:srgbClr val="C79E54"/>
          </a:solidFill>
          <a:latin typeface="Myriad Pro Ligh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>
          <a:solidFill>
            <a:srgbClr val="C79E54"/>
          </a:solidFill>
          <a:latin typeface="Myriad Pro Ligh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>
          <a:solidFill>
            <a:srgbClr val="C79E54"/>
          </a:solidFill>
          <a:latin typeface="Myriad Pro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rgbClr val="C79E54"/>
          </a:solidFill>
          <a:latin typeface="Myriad Pro Ligh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rgbClr val="C79E54"/>
          </a:solidFill>
          <a:latin typeface="Myriad Pro Ligh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rgbClr val="C79E54"/>
          </a:solidFill>
          <a:latin typeface="Myriad Pro Ligh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rgbClr val="C79E54"/>
          </a:solidFill>
          <a:latin typeface="Myriad Pro Ligh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FILESERVER\MacFile\Zdenek\Prezentace\obr-1_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05264"/>
            <a:ext cx="4849813" cy="6524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!!!!Ath\MOSTY_HD1080_noveFOTO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reneri@olympic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9816" y="2924944"/>
            <a:ext cx="7772400" cy="1470025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Union of Pro</a:t>
            </a:r>
            <a:r>
              <a:rPr lang="cs-CZ" dirty="0" smtClean="0"/>
              <a:t>f</a:t>
            </a:r>
            <a:r>
              <a:rPr lang="en-US" dirty="0" smtClean="0"/>
              <a:t>e</a:t>
            </a:r>
            <a:r>
              <a:rPr lang="cs-CZ" dirty="0" err="1" smtClean="0"/>
              <a:t>ss</a:t>
            </a:r>
            <a:r>
              <a:rPr lang="en-US" dirty="0" err="1" smtClean="0"/>
              <a:t>ional</a:t>
            </a:r>
            <a:r>
              <a:rPr lang="en-US" dirty="0" smtClean="0"/>
              <a:t> Coaches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1720" y="436510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C79E54"/>
                </a:solidFill>
              </a:rPr>
              <a:t>Michal Barda</a:t>
            </a:r>
          </a:p>
          <a:p>
            <a:pPr algn="ctr"/>
            <a:endParaRPr lang="cs-CZ" dirty="0" smtClean="0">
              <a:solidFill>
                <a:srgbClr val="C79E54"/>
              </a:solidFill>
            </a:endParaRPr>
          </a:p>
          <a:p>
            <a:pPr algn="ctr"/>
            <a:r>
              <a:rPr lang="cs-CZ" dirty="0" smtClean="0">
                <a:solidFill>
                  <a:srgbClr val="C79E54"/>
                </a:solidFill>
              </a:rPr>
              <a:t>May </a:t>
            </a:r>
            <a:r>
              <a:rPr lang="cs-CZ" dirty="0" smtClean="0">
                <a:solidFill>
                  <a:srgbClr val="C79E54"/>
                </a:solidFill>
              </a:rPr>
              <a:t>2016</a:t>
            </a:r>
            <a:endParaRPr lang="cs-CZ" dirty="0">
              <a:solidFill>
                <a:srgbClr val="C79E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STY_HD1080_noveFOT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06090"/>
          </a:xfrm>
        </p:spPr>
        <p:txBody>
          <a:bodyPr/>
          <a:lstStyle/>
          <a:p>
            <a:r>
              <a:rPr lang="cs-CZ" dirty="0" smtClean="0"/>
              <a:t>Union </a:t>
            </a:r>
            <a:r>
              <a:rPr lang="cs-CZ" dirty="0" err="1" smtClean="0"/>
              <a:t>of</a:t>
            </a:r>
            <a:r>
              <a:rPr lang="cs-CZ" dirty="0" smtClean="0"/>
              <a:t> Professional </a:t>
            </a:r>
            <a:r>
              <a:rPr lang="cs-CZ" dirty="0" err="1" smtClean="0"/>
              <a:t>Coaches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5325"/>
            <a:ext cx="8363272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Established in</a:t>
            </a:r>
            <a:r>
              <a:rPr lang="cs-CZ" sz="2400" dirty="0" smtClean="0"/>
              <a:t> </a:t>
            </a:r>
            <a:r>
              <a:rPr lang="en-US" sz="2400" dirty="0" smtClean="0"/>
              <a:t>201</a:t>
            </a:r>
            <a:r>
              <a:rPr lang="cs-CZ" sz="2400" dirty="0" smtClean="0"/>
              <a:t>3 as part </a:t>
            </a:r>
            <a:r>
              <a:rPr lang="en-US" sz="2400" dirty="0" smtClean="0"/>
              <a:t>of Czech Olympic Committee</a:t>
            </a:r>
            <a:endParaRPr lang="cs-CZ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110 </a:t>
            </a:r>
            <a:r>
              <a:rPr lang="cs-CZ" sz="2400" dirty="0" smtClean="0"/>
              <a:t>elite professional coaches from </a:t>
            </a:r>
            <a:r>
              <a:rPr lang="cs-CZ" sz="2400" dirty="0" smtClean="0"/>
              <a:t>36 </a:t>
            </a:r>
            <a:r>
              <a:rPr lang="cs-CZ" sz="2400" dirty="0" smtClean="0"/>
              <a:t>Czech sport federations  (incl. many national team coaches)</a:t>
            </a:r>
          </a:p>
          <a:p>
            <a:pPr marL="0" lvl="0" indent="0"/>
            <a:endParaRPr lang="cs-CZ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Founder: Zdeněk Haník</a:t>
            </a:r>
            <a:endParaRPr lang="cs-CZ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President: Lubor Blažek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Secretary General: Lukáš Kozáček (</a:t>
            </a:r>
            <a:r>
              <a:rPr lang="cs-CZ" sz="2400" dirty="0" smtClean="0">
                <a:hlinkClick r:id="rId2"/>
              </a:rPr>
              <a:t>treneri@olympic.cz</a:t>
            </a:r>
            <a:r>
              <a:rPr lang="cs-CZ" sz="2400" dirty="0" smtClean="0"/>
              <a:t>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Driving force: team sports in Czech </a:t>
            </a:r>
            <a:r>
              <a:rPr lang="cs-CZ" sz="2400" dirty="0" smtClean="0"/>
              <a:t>Republic</a:t>
            </a:r>
            <a:endParaRPr lang="cs-CZ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Impact: currently ca 20.000 coaches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6669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782960"/>
          </a:xfrm>
        </p:spPr>
        <p:txBody>
          <a:bodyPr/>
          <a:lstStyle/>
          <a:p>
            <a:r>
              <a:rPr lang="cs-CZ" dirty="0" smtClean="0"/>
              <a:t>Vision </a:t>
            </a:r>
            <a:r>
              <a:rPr lang="cs-CZ" dirty="0"/>
              <a:t>&amp; Mission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US" sz="2400" dirty="0"/>
              <a:t>To promote and enhance the competitiveness of </a:t>
            </a:r>
            <a:r>
              <a:rPr lang="en-US" sz="2400" dirty="0" smtClean="0"/>
              <a:t>Czech</a:t>
            </a:r>
            <a:r>
              <a:rPr lang="cs-CZ" sz="2400" dirty="0" smtClean="0"/>
              <a:t> </a:t>
            </a:r>
            <a:r>
              <a:rPr lang="en-US" sz="2400" dirty="0" smtClean="0"/>
              <a:t>sport </a:t>
            </a:r>
            <a:r>
              <a:rPr lang="en-US" sz="2400" dirty="0"/>
              <a:t>and its position in international global </a:t>
            </a:r>
            <a:r>
              <a:rPr lang="en-US" sz="2400" dirty="0" smtClean="0"/>
              <a:t>sport</a:t>
            </a:r>
            <a:r>
              <a:rPr lang="cs-CZ" sz="2400" dirty="0" smtClean="0"/>
              <a:t> </a:t>
            </a:r>
            <a:r>
              <a:rPr lang="en-US" sz="2400" dirty="0" smtClean="0"/>
              <a:t>community through:</a:t>
            </a:r>
            <a:endParaRPr lang="cs-CZ" sz="2400" dirty="0" smtClean="0"/>
          </a:p>
          <a:p>
            <a:endParaRPr lang="en-US" sz="2400" dirty="0"/>
          </a:p>
          <a:p>
            <a:r>
              <a:rPr lang="en-US" dirty="0"/>
              <a:t>•</a:t>
            </a:r>
            <a:r>
              <a:rPr lang="en-US" sz="2400" dirty="0"/>
              <a:t>	building the coaching expertise 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education of</a:t>
            </a:r>
            <a:r>
              <a:rPr lang="en-US" sz="2400" dirty="0" smtClean="0"/>
              <a:t> </a:t>
            </a:r>
            <a:r>
              <a:rPr lang="en-US" sz="2400" dirty="0"/>
              <a:t>coach </a:t>
            </a:r>
            <a:r>
              <a:rPr lang="en-US" sz="2400" dirty="0" smtClean="0"/>
              <a:t>experts</a:t>
            </a:r>
            <a:r>
              <a:rPr lang="cs-CZ" sz="2400" dirty="0" smtClean="0"/>
              <a:t> of the future</a:t>
            </a:r>
            <a:endParaRPr lang="en-US" sz="2400" dirty="0"/>
          </a:p>
          <a:p>
            <a:r>
              <a:rPr lang="en-US" sz="2400" dirty="0"/>
              <a:t>•	cooperation with </a:t>
            </a:r>
            <a:r>
              <a:rPr lang="en-US" sz="2400" dirty="0" smtClean="0"/>
              <a:t>international </a:t>
            </a:r>
            <a:r>
              <a:rPr lang="en-US" sz="2400" dirty="0"/>
              <a:t>coaching </a:t>
            </a:r>
            <a:r>
              <a:rPr lang="cs-CZ" sz="2400" dirty="0" smtClean="0"/>
              <a:t>bodies</a:t>
            </a:r>
            <a:endParaRPr lang="en-US" sz="2400" dirty="0"/>
          </a:p>
          <a:p>
            <a:r>
              <a:rPr lang="en-US" sz="2400" dirty="0"/>
              <a:t>•	building </a:t>
            </a:r>
            <a:r>
              <a:rPr lang="cs-CZ" sz="2400" dirty="0" smtClean="0"/>
              <a:t>image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coach</a:t>
            </a:r>
            <a:r>
              <a:rPr lang="cs-CZ" sz="2400" dirty="0" smtClean="0"/>
              <a:t>ing</a:t>
            </a:r>
            <a:r>
              <a:rPr lang="en-US" sz="2400" dirty="0" smtClean="0"/>
              <a:t> </a:t>
            </a:r>
            <a:r>
              <a:rPr lang="en-US" sz="2400" dirty="0"/>
              <a:t>in Czech </a:t>
            </a:r>
            <a:r>
              <a:rPr lang="en-US" sz="2400" dirty="0" smtClean="0"/>
              <a:t>Republic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580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782960"/>
          </a:xfrm>
        </p:spPr>
        <p:txBody>
          <a:bodyPr/>
          <a:lstStyle/>
          <a:p>
            <a:pPr lvl="0"/>
            <a:r>
              <a:rPr lang="en-GB" dirty="0"/>
              <a:t>Responsibility 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Responsibility to increase and enhance the quality of coaching and training</a:t>
            </a:r>
            <a:r>
              <a:rPr lang="cs-CZ" sz="2400" dirty="0" smtClean="0"/>
              <a:t> </a:t>
            </a:r>
            <a:r>
              <a:rPr lang="en-GB" sz="2400" dirty="0" smtClean="0"/>
              <a:t>process</a:t>
            </a:r>
            <a:endParaRPr lang="cs-CZ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Responsibility </a:t>
            </a:r>
            <a:r>
              <a:rPr lang="cs-CZ" sz="2400" dirty="0" smtClean="0"/>
              <a:t>for know-how transfer and sharing</a:t>
            </a:r>
            <a:endParaRPr lang="cs-CZ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Responsibility </a:t>
            </a:r>
            <a:r>
              <a:rPr lang="cs-CZ" sz="2400" dirty="0" smtClean="0"/>
              <a:t>for o</a:t>
            </a:r>
            <a:r>
              <a:rPr lang="en-GB" sz="2400" dirty="0" smtClean="0"/>
              <a:t>pen </a:t>
            </a:r>
            <a:r>
              <a:rPr lang="en-GB" sz="2400" dirty="0"/>
              <a:t>and transparent information flow and </a:t>
            </a:r>
            <a:r>
              <a:rPr lang="cs-CZ" sz="2400" dirty="0" smtClean="0"/>
              <a:t>ethics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Responsibility for the development of </a:t>
            </a:r>
            <a:r>
              <a:rPr lang="cs-CZ" sz="2400" dirty="0" smtClean="0"/>
              <a:t>sport </a:t>
            </a:r>
            <a:r>
              <a:rPr lang="en-GB" sz="2400" dirty="0" smtClean="0"/>
              <a:t>coaching as re</a:t>
            </a:r>
            <a:r>
              <a:rPr lang="cs-CZ" sz="2400" dirty="0" smtClean="0"/>
              <a:t>cognized and re</a:t>
            </a:r>
            <a:r>
              <a:rPr lang="en-GB" sz="2400" dirty="0" err="1" smtClean="0"/>
              <a:t>spected</a:t>
            </a:r>
            <a:r>
              <a:rPr lang="en-GB" sz="2400" dirty="0" smtClean="0"/>
              <a:t> profession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156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dirty="0" smtClean="0"/>
              <a:t>1) </a:t>
            </a:r>
            <a:r>
              <a:rPr lang="en-US" dirty="0" smtClean="0"/>
              <a:t>POPULARIZATION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sz="2400" dirty="0"/>
              <a:t>•	</a:t>
            </a:r>
            <a:r>
              <a:rPr lang="cs-CZ" sz="2400" dirty="0" smtClean="0"/>
              <a:t>specialized b</a:t>
            </a:r>
            <a:r>
              <a:rPr lang="en-US" sz="2400" dirty="0" err="1" smtClean="0"/>
              <a:t>ook</a:t>
            </a:r>
            <a:r>
              <a:rPr lang="en-US" sz="2400" dirty="0" smtClean="0"/>
              <a:t> edition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coaches</a:t>
            </a:r>
            <a:endParaRPr lang="en-US" sz="2400" dirty="0"/>
          </a:p>
          <a:p>
            <a:r>
              <a:rPr lang="en-US" sz="2400" dirty="0"/>
              <a:t>•	</a:t>
            </a:r>
            <a:r>
              <a:rPr lang="en-US" sz="2400" dirty="0" smtClean="0"/>
              <a:t>„The </a:t>
            </a:r>
            <a:r>
              <a:rPr lang="en-US" sz="2400" dirty="0"/>
              <a:t>Coach“ </a:t>
            </a:r>
            <a:r>
              <a:rPr lang="en-US" sz="2400" dirty="0" smtClean="0"/>
              <a:t>– </a:t>
            </a:r>
            <a:r>
              <a:rPr lang="cs-CZ" sz="2400" dirty="0" smtClean="0"/>
              <a:t>a </a:t>
            </a:r>
            <a:r>
              <a:rPr lang="en-US" sz="2400" dirty="0" smtClean="0"/>
              <a:t>quarterly </a:t>
            </a:r>
            <a:r>
              <a:rPr lang="cs-CZ" sz="2400" dirty="0" smtClean="0"/>
              <a:t>issued </a:t>
            </a:r>
            <a:r>
              <a:rPr lang="en-US" sz="2400" dirty="0" smtClean="0"/>
              <a:t>magazine </a:t>
            </a:r>
            <a:r>
              <a:rPr lang="cs-CZ" sz="2400" dirty="0" smtClean="0"/>
              <a:t>as attachment to</a:t>
            </a:r>
            <a:r>
              <a:rPr lang="en-US" sz="2400" dirty="0" smtClean="0"/>
              <a:t> </a:t>
            </a:r>
            <a:r>
              <a:rPr lang="en-US" sz="2400" dirty="0"/>
              <a:t>the most popular </a:t>
            </a:r>
            <a:r>
              <a:rPr lang="cs-CZ" sz="2400" dirty="0" smtClean="0"/>
              <a:t>„</a:t>
            </a:r>
            <a:r>
              <a:rPr lang="en-US" sz="2400" dirty="0" smtClean="0"/>
              <a:t>Sport</a:t>
            </a:r>
            <a:r>
              <a:rPr lang="cs-CZ" sz="2400" dirty="0" smtClean="0"/>
              <a:t>“</a:t>
            </a:r>
            <a:r>
              <a:rPr lang="en-US" sz="2400" dirty="0" smtClean="0"/>
              <a:t> </a:t>
            </a:r>
            <a:r>
              <a:rPr lang="cs-CZ" sz="2400" dirty="0" smtClean="0"/>
              <a:t>daily newspaper</a:t>
            </a:r>
            <a:endParaRPr lang="en-US" sz="2400" dirty="0"/>
          </a:p>
          <a:p>
            <a:r>
              <a:rPr lang="en-US" sz="2400" dirty="0"/>
              <a:t>•	Video teaser: short trailer promoting the activities of Czech Olympic </a:t>
            </a:r>
            <a:r>
              <a:rPr lang="en-US" sz="2400" dirty="0" smtClean="0"/>
              <a:t>Academy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W</a:t>
            </a:r>
            <a:r>
              <a:rPr lang="cs-CZ" sz="2400" dirty="0" smtClean="0"/>
              <a:t>eb </a:t>
            </a:r>
            <a:r>
              <a:rPr lang="de-DE" sz="2400" dirty="0" smtClean="0"/>
              <a:t>s</a:t>
            </a:r>
            <a:r>
              <a:rPr lang="cs-CZ" sz="2400" dirty="0" smtClean="0"/>
              <a:t>ite</a:t>
            </a:r>
            <a:r>
              <a:rPr lang="de-DE" sz="2400" dirty="0" smtClean="0"/>
              <a:t> with own video channel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„Coach of the Year“</a:t>
            </a:r>
            <a:r>
              <a:rPr lang="de-DE" sz="2400" dirty="0" smtClean="0"/>
              <a:t> &amp; Hall of Fame </a:t>
            </a:r>
            <a:r>
              <a:rPr lang="cs-CZ" sz="2400" dirty="0" smtClean="0"/>
              <a:t>Event</a:t>
            </a:r>
            <a:endParaRPr lang="en-US" sz="2400" dirty="0"/>
          </a:p>
          <a:p>
            <a:endParaRPr lang="cs-CZ" dirty="0"/>
          </a:p>
        </p:txBody>
      </p:sp>
      <p:pic>
        <p:nvPicPr>
          <p:cNvPr id="16" name="Picture 15" descr="si7dpb0zx2-titul-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4248472" cy="55318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782960"/>
          </a:xfrm>
        </p:spPr>
        <p:txBody>
          <a:bodyPr/>
          <a:lstStyle/>
          <a:p>
            <a:r>
              <a:rPr lang="cs-CZ" dirty="0" err="1"/>
              <a:t>Focus</a:t>
            </a:r>
            <a:r>
              <a:rPr lang="cs-CZ" dirty="0"/>
              <a:t> &amp; </a:t>
            </a:r>
            <a:r>
              <a:rPr lang="cs-CZ" dirty="0" err="1"/>
              <a:t>Activities</a:t>
            </a:r>
            <a:r>
              <a:rPr lang="cs-CZ" dirty="0"/>
              <a:t> </a:t>
            </a:r>
          </a:p>
        </p:txBody>
      </p:sp>
      <p:pic>
        <p:nvPicPr>
          <p:cNvPr id="17" name="Picture 16" descr="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7992888" cy="4004250"/>
          </a:xfrm>
          <a:prstGeom prst="rect">
            <a:avLst/>
          </a:prstGeom>
        </p:spPr>
      </p:pic>
      <p:pic>
        <p:nvPicPr>
          <p:cNvPr id="4" name="Picture 3" descr="jsvkbz80f1-modra-1-Silovy-trenink-pot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98973"/>
            <a:ext cx="2095500" cy="2962275"/>
          </a:xfrm>
          <a:prstGeom prst="rect">
            <a:avLst/>
          </a:prstGeom>
        </p:spPr>
      </p:pic>
      <p:pic>
        <p:nvPicPr>
          <p:cNvPr id="7" name="Picture 6" descr="8r4o74vpqn-modra-1-Uspesne-koucovani-ty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8468" y="2708920"/>
            <a:ext cx="2095500" cy="2971800"/>
          </a:xfrm>
          <a:prstGeom prst="rect">
            <a:avLst/>
          </a:prstGeom>
        </p:spPr>
      </p:pic>
      <p:pic>
        <p:nvPicPr>
          <p:cNvPr id="5" name="Picture 4" descr="kseqsrn5k8-modra-1-Jedenact-prsten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924944"/>
            <a:ext cx="2095500" cy="3095625"/>
          </a:xfrm>
          <a:prstGeom prst="rect">
            <a:avLst/>
          </a:prstGeom>
        </p:spPr>
      </p:pic>
      <p:pic>
        <p:nvPicPr>
          <p:cNvPr id="12" name="Picture 11" descr="zluta-1-Volejb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0356" y="3798143"/>
            <a:ext cx="2095500" cy="2943225"/>
          </a:xfrm>
          <a:prstGeom prst="rect">
            <a:avLst/>
          </a:prstGeom>
        </p:spPr>
      </p:pic>
      <p:pic>
        <p:nvPicPr>
          <p:cNvPr id="11" name="Picture 10" descr="zluta-1-Fotbal-ucebnice-pro-tren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2564" y="3789040"/>
            <a:ext cx="2095500" cy="2981325"/>
          </a:xfrm>
          <a:prstGeom prst="rect">
            <a:avLst/>
          </a:prstGeom>
        </p:spPr>
      </p:pic>
      <p:pic>
        <p:nvPicPr>
          <p:cNvPr id="8" name="Picture 7" descr="oaynrjo7b9-modra-1-Zaostreno-na-fotb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68788" y="2636912"/>
            <a:ext cx="2095500" cy="3095625"/>
          </a:xfrm>
          <a:prstGeom prst="rect">
            <a:avLst/>
          </a:prstGeom>
        </p:spPr>
      </p:pic>
      <p:pic>
        <p:nvPicPr>
          <p:cNvPr id="6" name="Picture 5" descr="vohbwounaa-modra-1Pohybove-schopnosti-rychlos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988" y="2204864"/>
            <a:ext cx="2095500" cy="3000375"/>
          </a:xfrm>
          <a:prstGeom prst="rect">
            <a:avLst/>
          </a:prstGeom>
        </p:spPr>
      </p:pic>
      <p:pic>
        <p:nvPicPr>
          <p:cNvPr id="9" name="Picture 8" descr="zelena-1-Vic-nez-medail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24772" y="3760043"/>
            <a:ext cx="2095500" cy="2981325"/>
          </a:xfrm>
          <a:prstGeom prst="rect">
            <a:avLst/>
          </a:prstGeom>
        </p:spPr>
      </p:pic>
      <p:pic>
        <p:nvPicPr>
          <p:cNvPr id="10" name="Picture 9" descr="cervena-1-Trenink-ve-vyssi-nadmorske-vysc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24972" y="3549352"/>
            <a:ext cx="2095500" cy="3048000"/>
          </a:xfrm>
          <a:prstGeom prst="rect">
            <a:avLst/>
          </a:prstGeom>
        </p:spPr>
      </p:pic>
      <p:pic>
        <p:nvPicPr>
          <p:cNvPr id="21" name="Picture 20" descr="UPT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1899938"/>
            <a:ext cx="8208912" cy="4985446"/>
          </a:xfrm>
          <a:prstGeom prst="rect">
            <a:avLst/>
          </a:prstGeom>
        </p:spPr>
      </p:pic>
      <p:pic>
        <p:nvPicPr>
          <p:cNvPr id="22" name="Picture 21" descr="UPT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4" y="1845237"/>
            <a:ext cx="8208912" cy="5012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46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782960"/>
          </a:xfrm>
        </p:spPr>
        <p:txBody>
          <a:bodyPr/>
          <a:lstStyle/>
          <a:p>
            <a:r>
              <a:rPr lang="cs-CZ" dirty="0" err="1"/>
              <a:t>Focus</a:t>
            </a:r>
            <a:r>
              <a:rPr lang="cs-CZ" dirty="0"/>
              <a:t> &amp; </a:t>
            </a:r>
            <a:r>
              <a:rPr lang="cs-CZ" dirty="0" err="1"/>
              <a:t>Activities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525963"/>
          </a:xfrm>
        </p:spPr>
        <p:txBody>
          <a:bodyPr/>
          <a:lstStyle/>
          <a:p>
            <a:r>
              <a:rPr lang="cs-CZ" dirty="0" smtClean="0"/>
              <a:t>2) </a:t>
            </a:r>
            <a:r>
              <a:rPr lang="en-US" dirty="0" smtClean="0"/>
              <a:t>EDUCATION  </a:t>
            </a:r>
            <a:endParaRPr lang="en-US" dirty="0"/>
          </a:p>
          <a:p>
            <a:r>
              <a:rPr lang="en-US" dirty="0"/>
              <a:t>•	</a:t>
            </a:r>
            <a:r>
              <a:rPr lang="en-US" sz="2400" dirty="0"/>
              <a:t>„Dialogues“ – interactive lecture series on professional coaching topics </a:t>
            </a:r>
            <a:r>
              <a:rPr lang="en-US" sz="2400" dirty="0" smtClean="0"/>
              <a:t>(information </a:t>
            </a:r>
            <a:r>
              <a:rPr lang="cs-CZ" sz="2400" dirty="0" smtClean="0"/>
              <a:t>transfer </a:t>
            </a:r>
            <a:r>
              <a:rPr lang="en-US" sz="2400" dirty="0" smtClean="0"/>
              <a:t>from </a:t>
            </a:r>
            <a:r>
              <a:rPr lang="en-US" sz="2400" dirty="0"/>
              <a:t>top coaches to </a:t>
            </a:r>
            <a:r>
              <a:rPr lang="cs-CZ" sz="2400" dirty="0" smtClean="0"/>
              <a:t>coaching community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•	Unified coach education </a:t>
            </a:r>
            <a:r>
              <a:rPr lang="en-US" sz="2400" dirty="0" smtClean="0"/>
              <a:t>program</a:t>
            </a:r>
            <a:r>
              <a:rPr lang="cs-CZ" sz="2400" dirty="0" err="1" smtClean="0"/>
              <a:t>me</a:t>
            </a:r>
            <a:r>
              <a:rPr lang="en-US" sz="2400" dirty="0" smtClean="0"/>
              <a:t> </a:t>
            </a:r>
            <a:r>
              <a:rPr lang="en-US" sz="2400" dirty="0"/>
              <a:t>in team sport games (License B Level)</a:t>
            </a:r>
          </a:p>
          <a:p>
            <a:r>
              <a:rPr lang="en-US" sz="2400" dirty="0"/>
              <a:t>•	Building a skilled and respected lecturer team </a:t>
            </a:r>
            <a:r>
              <a:rPr lang="en-US" sz="2400" dirty="0" smtClean="0"/>
              <a:t>(</a:t>
            </a:r>
            <a:r>
              <a:rPr lang="cs-CZ" sz="2400" dirty="0" smtClean="0"/>
              <a:t>incl.</a:t>
            </a:r>
            <a:r>
              <a:rPr lang="en-US" sz="2400" dirty="0" smtClean="0"/>
              <a:t> </a:t>
            </a:r>
            <a:r>
              <a:rPr lang="en-US" sz="2400" dirty="0"/>
              <a:t>most respected experts in Czech Republic)</a:t>
            </a:r>
          </a:p>
          <a:p>
            <a:r>
              <a:rPr lang="en-US" sz="2400" dirty="0"/>
              <a:t>•	Support and help for sport associations </a:t>
            </a:r>
            <a:r>
              <a:rPr lang="cs-CZ" sz="2400" dirty="0" smtClean="0"/>
              <a:t>in</a:t>
            </a:r>
            <a:r>
              <a:rPr lang="en-US" sz="2400" dirty="0" smtClean="0"/>
              <a:t> </a:t>
            </a:r>
            <a:r>
              <a:rPr lang="en-US" sz="2400" dirty="0"/>
              <a:t>building realistic and functional education models for coaches. 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256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782960"/>
          </a:xfrm>
        </p:spPr>
        <p:txBody>
          <a:bodyPr/>
          <a:lstStyle/>
          <a:p>
            <a:r>
              <a:rPr lang="cs-CZ" dirty="0" err="1"/>
              <a:t>Focus</a:t>
            </a:r>
            <a:r>
              <a:rPr lang="cs-CZ" dirty="0"/>
              <a:t> &amp; </a:t>
            </a:r>
            <a:r>
              <a:rPr lang="cs-CZ" dirty="0" err="1"/>
              <a:t>Activities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3) </a:t>
            </a:r>
            <a:r>
              <a:rPr lang="en-US" dirty="0" smtClean="0"/>
              <a:t>COOPERATION </a:t>
            </a:r>
            <a:r>
              <a:rPr lang="en-US" dirty="0"/>
              <a:t>WITH </a:t>
            </a:r>
            <a:r>
              <a:rPr lang="cs-CZ" dirty="0" smtClean="0"/>
              <a:t>CZECH</a:t>
            </a:r>
            <a:r>
              <a:rPr lang="en-US" dirty="0" smtClean="0"/>
              <a:t> INSTITUTIONS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•	</a:t>
            </a:r>
            <a:r>
              <a:rPr lang="en-US" sz="2400" dirty="0"/>
              <a:t>Cooperation on research projects (e.g. </a:t>
            </a:r>
            <a:r>
              <a:rPr lang="en-US" sz="2400" dirty="0" err="1"/>
              <a:t>cortisol</a:t>
            </a:r>
            <a:r>
              <a:rPr lang="en-US" sz="2400" dirty="0"/>
              <a:t> </a:t>
            </a:r>
            <a:r>
              <a:rPr lang="en-US" sz="2400" dirty="0" smtClean="0"/>
              <a:t>research)</a:t>
            </a:r>
            <a:endParaRPr lang="en-US" sz="2400" dirty="0"/>
          </a:p>
          <a:p>
            <a:r>
              <a:rPr lang="en-US" sz="2400" dirty="0"/>
              <a:t>•	Professional cooperation with sport universities</a:t>
            </a:r>
          </a:p>
          <a:p>
            <a:r>
              <a:rPr lang="en-US" sz="2400" dirty="0"/>
              <a:t>•	Cooperation with Czech </a:t>
            </a:r>
            <a:r>
              <a:rPr lang="en-US" sz="2400" dirty="0" err="1"/>
              <a:t>Kinanthropology</a:t>
            </a:r>
            <a:r>
              <a:rPr lang="en-US" sz="2400" dirty="0"/>
              <a:t> Magazine</a:t>
            </a:r>
          </a:p>
          <a:p>
            <a:r>
              <a:rPr lang="en-US" sz="2400" dirty="0"/>
              <a:t>•	United course of action </a:t>
            </a:r>
            <a:r>
              <a:rPr lang="en-US" sz="2400" dirty="0" smtClean="0"/>
              <a:t>with </a:t>
            </a:r>
            <a:r>
              <a:rPr lang="en-US" sz="2400" dirty="0"/>
              <a:t>governmental and non-governmental </a:t>
            </a:r>
            <a:r>
              <a:rPr lang="cs-CZ" sz="2400" dirty="0" smtClean="0"/>
              <a:t>bodie</a:t>
            </a:r>
            <a:r>
              <a:rPr lang="en-US" sz="2400" dirty="0" smtClean="0"/>
              <a:t>s </a:t>
            </a:r>
            <a:endParaRPr lang="en-US" sz="2400" dirty="0"/>
          </a:p>
          <a:p>
            <a:r>
              <a:rPr lang="en-US" sz="2400" dirty="0"/>
              <a:t>•	Cooperation with the Association of Sports Psychologists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294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Focus</a:t>
            </a:r>
            <a:r>
              <a:rPr lang="cs-CZ" dirty="0"/>
              <a:t> &amp; </a:t>
            </a:r>
            <a:r>
              <a:rPr lang="cs-CZ" dirty="0" err="1"/>
              <a:t>Activities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cs-CZ" dirty="0" smtClean="0"/>
              <a:t>4) </a:t>
            </a:r>
            <a:r>
              <a:rPr lang="en-US" dirty="0" smtClean="0"/>
              <a:t>INTERNATIONAL COOPERATION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Picture 4" descr="IC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6502400" cy="3911600"/>
          </a:xfrm>
          <a:prstGeom prst="rect">
            <a:avLst/>
          </a:prstGeom>
        </p:spPr>
      </p:pic>
      <p:pic>
        <p:nvPicPr>
          <p:cNvPr id="7" name="Picture 6" descr="Leader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940" y="2132856"/>
            <a:ext cx="5016500" cy="3511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5) </a:t>
            </a:r>
            <a:r>
              <a:rPr lang="en-US" dirty="0" smtClean="0"/>
              <a:t>BRIDGES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•	</a:t>
            </a:r>
            <a:r>
              <a:rPr lang="cs-CZ" sz="2400" dirty="0" smtClean="0"/>
              <a:t>Top i</a:t>
            </a:r>
            <a:r>
              <a:rPr lang="en-US" sz="2400" dirty="0" err="1" smtClean="0"/>
              <a:t>nternational</a:t>
            </a:r>
            <a:r>
              <a:rPr lang="en-US" sz="2400" dirty="0" smtClean="0"/>
              <a:t> </a:t>
            </a:r>
            <a:r>
              <a:rPr lang="en-US" sz="2400" dirty="0"/>
              <a:t>professional coaching conference (BRIDGES between theory and best practice in sports - twice a </a:t>
            </a:r>
            <a:r>
              <a:rPr lang="en-US" sz="2400" dirty="0" smtClean="0"/>
              <a:t>year</a:t>
            </a:r>
            <a:r>
              <a:rPr lang="cs-CZ" sz="2400" dirty="0" smtClean="0"/>
              <a:t>, in Prague</a:t>
            </a:r>
            <a:r>
              <a:rPr lang="en-US" sz="2400" dirty="0" smtClean="0"/>
              <a:t>) </a:t>
            </a:r>
            <a:endParaRPr lang="en-US" sz="2400" dirty="0"/>
          </a:p>
          <a:p>
            <a:endParaRPr lang="cs-CZ" dirty="0"/>
          </a:p>
        </p:txBody>
      </p:sp>
      <p:pic>
        <p:nvPicPr>
          <p:cNvPr id="2051" name="Picture 3" descr="D:\!!!!Ath\Mos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" y="1124744"/>
            <a:ext cx="8599884" cy="5733256"/>
          </a:xfrm>
          <a:prstGeom prst="rect">
            <a:avLst/>
          </a:prstGeom>
          <a:noFill/>
        </p:spPr>
      </p:pic>
      <p:pic>
        <p:nvPicPr>
          <p:cNvPr id="2052" name="Picture 4" descr="D:\!!!!Ath\Mos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96" y="1124744"/>
            <a:ext cx="8599884" cy="57332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782960"/>
          </a:xfrm>
        </p:spPr>
        <p:txBody>
          <a:bodyPr/>
          <a:lstStyle/>
          <a:p>
            <a:r>
              <a:rPr lang="cs-CZ" dirty="0" err="1"/>
              <a:t>Focus</a:t>
            </a:r>
            <a:r>
              <a:rPr lang="cs-CZ" dirty="0"/>
              <a:t> &amp; </a:t>
            </a:r>
            <a:r>
              <a:rPr lang="cs-CZ" dirty="0" err="1"/>
              <a:t>Activities</a:t>
            </a:r>
            <a:r>
              <a:rPr lang="cs-CZ" dirty="0"/>
              <a:t> </a:t>
            </a:r>
          </a:p>
        </p:txBody>
      </p:sp>
      <p:pic>
        <p:nvPicPr>
          <p:cNvPr id="2050" name="Picture 2" descr="D:\!!!!Ath\Most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9144000" cy="4189690"/>
          </a:xfrm>
          <a:prstGeom prst="rect">
            <a:avLst/>
          </a:prstGeom>
          <a:noFill/>
        </p:spPr>
      </p:pic>
      <p:pic>
        <p:nvPicPr>
          <p:cNvPr id="2053" name="Picture 5" descr="D:\!!!!Ath\Mosty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45365"/>
            <a:ext cx="8568952" cy="571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95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11198</TotalTime>
  <Words>166</Words>
  <Application>Microsoft Office PowerPoint</Application>
  <PresentationFormat>On-screen Show (4:3)</PresentationFormat>
  <Paragraphs>50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Výchozí návrh</vt:lpstr>
      <vt:lpstr>Vlastní návrh</vt:lpstr>
      <vt:lpstr> Union of Professional Coaches </vt:lpstr>
      <vt:lpstr>Union of Professional Coaches</vt:lpstr>
      <vt:lpstr>Vision &amp; Mission</vt:lpstr>
      <vt:lpstr>Responsibility   </vt:lpstr>
      <vt:lpstr>Focus &amp; Activities </vt:lpstr>
      <vt:lpstr>Focus &amp; Activities </vt:lpstr>
      <vt:lpstr>Focus &amp; Activities </vt:lpstr>
      <vt:lpstr>Focus &amp; Activities </vt:lpstr>
      <vt:lpstr>Focus &amp; Activities </vt:lpstr>
      <vt:lpstr>Slide 10</vt:lpstr>
    </vt:vector>
  </TitlesOfParts>
  <Company>FPS repro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digital</dc:creator>
  <cp:lastModifiedBy>Mike</cp:lastModifiedBy>
  <cp:revision>67</cp:revision>
  <dcterms:created xsi:type="dcterms:W3CDTF">2013-04-03T07:03:30Z</dcterms:created>
  <dcterms:modified xsi:type="dcterms:W3CDTF">2016-05-23T10:46:17Z</dcterms:modified>
</cp:coreProperties>
</file>